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6354" autoAdjust="0"/>
  </p:normalViewPr>
  <p:slideViewPr>
    <p:cSldViewPr snapToGrid="0" showGuides="1">
      <p:cViewPr varScale="1">
        <p:scale>
          <a:sx n="111" d="100"/>
          <a:sy n="111" d="100"/>
        </p:scale>
        <p:origin x="4412" y="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0C80C-DC3B-3849-8417-DE07D8428F2D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B40F0-A179-0542-808B-506BAE1BF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- Light Gradient">
    <p:bg>
      <p:bgPr>
        <a:gradFill>
          <a:gsLst>
            <a:gs pos="0">
              <a:srgbClr val="50E6FF"/>
            </a:gs>
            <a:gs pos="100000">
              <a:srgbClr val="D59D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BC35D8F7-37B3-8A61-0D77-6182149CE4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81" r="53031"/>
          <a:stretch/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0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323" userDrawn="1">
          <p15:clr>
            <a:srgbClr val="A4A3A4"/>
          </p15:clr>
        </p15:guide>
        <p15:guide id="11" pos="2150">
          <p15:clr>
            <a:srgbClr val="A4A3A4"/>
          </p15:clr>
        </p15:guide>
        <p15:guide id="17" pos="3997" userDrawn="1">
          <p15:clr>
            <a:srgbClr val="A4A3A4"/>
          </p15:clr>
        </p15:guide>
        <p15:guide id="29" orient="horz" pos="5420" userDrawn="1">
          <p15:clr>
            <a:srgbClr val="5ACBF0"/>
          </p15:clr>
        </p15:guide>
        <p15:guide id="30" orient="horz" pos="317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5679935-C4F6-4B44-915B-232A41B74F8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07478C7-BCEA-5F48-B0FA-3A46DE77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6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ka.ms/CopilotLab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0C6F8FC9-A755-C518-F16F-DD7F74B99F10}"/>
              </a:ext>
            </a:extLst>
          </p:cNvPr>
          <p:cNvSpPr txBox="1"/>
          <p:nvPr/>
        </p:nvSpPr>
        <p:spPr>
          <a:xfrm>
            <a:off x="338089" y="318412"/>
            <a:ext cx="6233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baseline="30000" dirty="0">
                <a:solidFill>
                  <a:srgbClr val="000000"/>
                </a:solidFill>
                <a:effectLst/>
                <a:latin typeface="Segoe UI Semibold" panose="020B0502040204020203" pitchFamily="34" charset="0"/>
                <a:cs typeface="Segoe UI Semibold" panose="020B0502040204020203" pitchFamily="34" charset="0"/>
              </a:rPr>
              <a:t>Top 10 to try first with Copilot for Microsoft 365</a:t>
            </a:r>
            <a:endParaRPr lang="en-US" sz="3200" b="1" dirty="0"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0666C26-4833-CA44-32DE-9B38E1993EBE}"/>
              </a:ext>
            </a:extLst>
          </p:cNvPr>
          <p:cNvSpPr txBox="1"/>
          <p:nvPr/>
        </p:nvSpPr>
        <p:spPr>
          <a:xfrm>
            <a:off x="338089" y="783329"/>
            <a:ext cx="6233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Foundational skills for new users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Group 3" descr="#1: Recap a meeting - let Copilot keep track of key topics and action items so you can stay focused during the meeting and avoid listening to the recording after. Example: Draft an email with notes and action items from meeting.">
            <a:extLst>
              <a:ext uri="{FF2B5EF4-FFF2-40B4-BE49-F238E27FC236}">
                <a16:creationId xmlns:a16="http://schemas.microsoft.com/office/drawing/2014/main" id="{734FEF90-F405-1280-F3DE-E4CA797D3829}"/>
              </a:ext>
            </a:extLst>
          </p:cNvPr>
          <p:cNvGrpSpPr/>
          <p:nvPr/>
        </p:nvGrpSpPr>
        <p:grpSpPr>
          <a:xfrm>
            <a:off x="512763" y="1261037"/>
            <a:ext cx="2848900" cy="1248741"/>
            <a:chOff x="512763" y="1261037"/>
            <a:chExt cx="2848900" cy="1248741"/>
          </a:xfrm>
        </p:grpSpPr>
        <p:sp useBgFill="1">
          <p:nvSpPr>
            <p:cNvPr id="15" name="Rounded Rectangle 1">
              <a:extLst>
                <a:ext uri="{FF2B5EF4-FFF2-40B4-BE49-F238E27FC236}">
                  <a16:creationId xmlns:a16="http://schemas.microsoft.com/office/drawing/2014/main" id="{AEF5263F-7533-E76F-8F40-1A49776BC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12763" y="1261037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136AB23-58F3-3CCD-651A-0FF5B68A5137}"/>
                </a:ext>
              </a:extLst>
            </p:cNvPr>
            <p:cNvSpPr txBox="1"/>
            <p:nvPr/>
          </p:nvSpPr>
          <p:spPr>
            <a:xfrm>
              <a:off x="633683" y="1408354"/>
              <a:ext cx="2727980" cy="692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Recap a meeting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let Copilot keep track of key topics and action items so you can stay focused during the meeting and avoid listening to the recording after.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7B4A1B-AD46-2BDF-0D1F-70BBEC184022}"/>
                </a:ext>
              </a:extLst>
            </p:cNvPr>
            <p:cNvSpPr txBox="1"/>
            <p:nvPr/>
          </p:nvSpPr>
          <p:spPr>
            <a:xfrm>
              <a:off x="2862385" y="1986558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9F112A9-D7EA-706A-EA4D-BFDE0EDC2A41}"/>
                </a:ext>
              </a:extLst>
            </p:cNvPr>
            <p:cNvSpPr txBox="1"/>
            <p:nvPr/>
          </p:nvSpPr>
          <p:spPr>
            <a:xfrm>
              <a:off x="865194" y="2087091"/>
              <a:ext cx="201078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Draft an email with notes and action items from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meeting</a:t>
              </a:r>
            </a:p>
          </p:txBody>
        </p:sp>
        <p:pic>
          <p:nvPicPr>
            <p:cNvPr id="183" name="Graphic 182">
              <a:extLst>
                <a:ext uri="{FF2B5EF4-FFF2-40B4-BE49-F238E27FC236}">
                  <a16:creationId xmlns:a16="http://schemas.microsoft.com/office/drawing/2014/main" id="{C0EEF43B-FEF2-351F-6978-822C56ABE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968" y="2116712"/>
              <a:ext cx="163426" cy="163426"/>
            </a:xfrm>
            <a:prstGeom prst="rect">
              <a:avLst/>
            </a:prstGeom>
          </p:spPr>
        </p:pic>
        <p:pic>
          <p:nvPicPr>
            <p:cNvPr id="6" name="Picture 5" descr="A logo of a company&#10;&#10;Description automatically generated">
              <a:extLst>
                <a:ext uri="{FF2B5EF4-FFF2-40B4-BE49-F238E27FC236}">
                  <a16:creationId xmlns:a16="http://schemas.microsoft.com/office/drawing/2014/main" id="{8822EB47-A4B3-1FB3-3E76-2DABC74C8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5294" y="1330693"/>
              <a:ext cx="244458" cy="227369"/>
            </a:xfrm>
            <a:prstGeom prst="rect">
              <a:avLst/>
            </a:prstGeom>
          </p:spPr>
        </p:pic>
      </p:grpSp>
      <p:grpSp>
        <p:nvGrpSpPr>
          <p:cNvPr id="5" name="Group 4" descr="#2: Summarize an email thread&#10;– get quickly caught up to a long, complex email thread. Example: Click on the Summarize icon.">
            <a:extLst>
              <a:ext uri="{FF2B5EF4-FFF2-40B4-BE49-F238E27FC236}">
                <a16:creationId xmlns:a16="http://schemas.microsoft.com/office/drawing/2014/main" id="{A7865A63-01DD-3471-4BAC-C3EA7386CFE1}"/>
              </a:ext>
            </a:extLst>
          </p:cNvPr>
          <p:cNvGrpSpPr/>
          <p:nvPr/>
        </p:nvGrpSpPr>
        <p:grpSpPr>
          <a:xfrm>
            <a:off x="3494984" y="1261037"/>
            <a:ext cx="2848900" cy="1248741"/>
            <a:chOff x="3494984" y="1261037"/>
            <a:chExt cx="2848900" cy="1248741"/>
          </a:xfrm>
        </p:grpSpPr>
        <p:sp useBgFill="1">
          <p:nvSpPr>
            <p:cNvPr id="109" name="Rounded Rectangle 1">
              <a:extLst>
                <a:ext uri="{FF2B5EF4-FFF2-40B4-BE49-F238E27FC236}">
                  <a16:creationId xmlns:a16="http://schemas.microsoft.com/office/drawing/2014/main" id="{843BED11-0BEA-4ED8-CA1E-AEC6B36B2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494984" y="1261037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98E1E79-3CD7-8080-9BB8-103FF629A997}"/>
                </a:ext>
              </a:extLst>
            </p:cNvPr>
            <p:cNvSpPr txBox="1"/>
            <p:nvPr/>
          </p:nvSpPr>
          <p:spPr>
            <a:xfrm>
              <a:off x="3615904" y="1408354"/>
              <a:ext cx="249496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Summarize an email thread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get quickly caught up to a long, complex email thread.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33C499B-72B7-FA40-AD13-95A3E292857E}"/>
                </a:ext>
              </a:extLst>
            </p:cNvPr>
            <p:cNvSpPr txBox="1"/>
            <p:nvPr/>
          </p:nvSpPr>
          <p:spPr>
            <a:xfrm>
              <a:off x="5844606" y="1986558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26233D4-C3B3-BD85-F25C-23485DB9493B}"/>
                </a:ext>
              </a:extLst>
            </p:cNvPr>
            <p:cNvSpPr txBox="1"/>
            <p:nvPr/>
          </p:nvSpPr>
          <p:spPr>
            <a:xfrm>
              <a:off x="3847415" y="1973518"/>
              <a:ext cx="201078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Click on the Summarize icon</a:t>
              </a: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84" name="Graphic 183">
              <a:extLst>
                <a:ext uri="{FF2B5EF4-FFF2-40B4-BE49-F238E27FC236}">
                  <a16:creationId xmlns:a16="http://schemas.microsoft.com/office/drawing/2014/main" id="{0DABA62E-F5C7-73BA-5FA8-097C747F4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0189" y="2003139"/>
              <a:ext cx="163426" cy="163426"/>
            </a:xfrm>
            <a:prstGeom prst="rect">
              <a:avLst/>
            </a:prstGeom>
          </p:spPr>
        </p:pic>
        <p:pic>
          <p:nvPicPr>
            <p:cNvPr id="19" name="Picture 18" descr="A blue square with a letter o&#10;&#10;Description automatically generated">
              <a:extLst>
                <a:ext uri="{FF2B5EF4-FFF2-40B4-BE49-F238E27FC236}">
                  <a16:creationId xmlns:a16="http://schemas.microsoft.com/office/drawing/2014/main" id="{F68A6CB6-4C47-1B7A-FF9A-4FFD4C5AE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135" y="1341748"/>
              <a:ext cx="231511" cy="215327"/>
            </a:xfrm>
            <a:prstGeom prst="rect">
              <a:avLst/>
            </a:prstGeom>
          </p:spPr>
        </p:pic>
      </p:grpSp>
      <p:grpSp>
        <p:nvGrpSpPr>
          <p:cNvPr id="7" name="Group 6" descr="#3: Draft email – personalize the tone and length. Example: Draft an email to [name] that informs them that Project X is delayed two weeks. Make it short and casual in tone. ">
            <a:extLst>
              <a:ext uri="{FF2B5EF4-FFF2-40B4-BE49-F238E27FC236}">
                <a16:creationId xmlns:a16="http://schemas.microsoft.com/office/drawing/2014/main" id="{C1D4A30F-D6D9-5067-0112-EDDE0090CAAC}"/>
              </a:ext>
            </a:extLst>
          </p:cNvPr>
          <p:cNvGrpSpPr/>
          <p:nvPr/>
        </p:nvGrpSpPr>
        <p:grpSpPr>
          <a:xfrm>
            <a:off x="512763" y="2709809"/>
            <a:ext cx="2848900" cy="1248741"/>
            <a:chOff x="512763" y="2709809"/>
            <a:chExt cx="2848900" cy="1248741"/>
          </a:xfrm>
        </p:grpSpPr>
        <p:sp useBgFill="1">
          <p:nvSpPr>
            <p:cNvPr id="116" name="Rounded Rectangle 1">
              <a:extLst>
                <a:ext uri="{FF2B5EF4-FFF2-40B4-BE49-F238E27FC236}">
                  <a16:creationId xmlns:a16="http://schemas.microsoft.com/office/drawing/2014/main" id="{257C232E-F92E-9F0E-3862-48D438807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12763" y="2709809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CD5D03F-108A-8F5C-B680-E049064A1103}"/>
                </a:ext>
              </a:extLst>
            </p:cNvPr>
            <p:cNvSpPr txBox="1"/>
            <p:nvPr/>
          </p:nvSpPr>
          <p:spPr>
            <a:xfrm>
              <a:off x="633683" y="2857126"/>
              <a:ext cx="272798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Draft email 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personalize the tone and length.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D883399-02FF-96A7-EDEB-464B9BD3FE1A}"/>
                </a:ext>
              </a:extLst>
            </p:cNvPr>
            <p:cNvSpPr txBox="1"/>
            <p:nvPr/>
          </p:nvSpPr>
          <p:spPr>
            <a:xfrm>
              <a:off x="2862385" y="3435330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4B36742-455D-864B-C34C-2BAC991DFB15}"/>
                </a:ext>
              </a:extLst>
            </p:cNvPr>
            <p:cNvSpPr txBox="1"/>
            <p:nvPr/>
          </p:nvSpPr>
          <p:spPr>
            <a:xfrm>
              <a:off x="865194" y="3422290"/>
              <a:ext cx="20107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Draft an email to [name] that informs them that Project X is delayed two weeks. Make it short and casual in tone. </a:t>
              </a:r>
            </a:p>
          </p:txBody>
        </p:sp>
        <p:pic>
          <p:nvPicPr>
            <p:cNvPr id="186" name="Graphic 185">
              <a:extLst>
                <a:ext uri="{FF2B5EF4-FFF2-40B4-BE49-F238E27FC236}">
                  <a16:creationId xmlns:a16="http://schemas.microsoft.com/office/drawing/2014/main" id="{E05024E8-4E4A-429E-825F-12415923D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968" y="3451911"/>
              <a:ext cx="163426" cy="163426"/>
            </a:xfrm>
            <a:prstGeom prst="rect">
              <a:avLst/>
            </a:prstGeom>
          </p:spPr>
        </p:pic>
        <p:pic>
          <p:nvPicPr>
            <p:cNvPr id="79" name="Picture 78" descr="A blue square with a letter o&#10;&#10;Description automatically generated">
              <a:extLst>
                <a:ext uri="{FF2B5EF4-FFF2-40B4-BE49-F238E27FC236}">
                  <a16:creationId xmlns:a16="http://schemas.microsoft.com/office/drawing/2014/main" id="{CA48AF2E-6F39-B2A6-A11C-5D94D392A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768" y="2794209"/>
              <a:ext cx="231511" cy="215327"/>
            </a:xfrm>
            <a:prstGeom prst="rect">
              <a:avLst/>
            </a:prstGeom>
          </p:spPr>
        </p:pic>
      </p:grpSp>
      <p:grpSp>
        <p:nvGrpSpPr>
          <p:cNvPr id="8" name="Group 7" descr="#4: Summarize a document – get right down to business by summarizing long documents and focusing on the relevant sections. Example: Give me a bulleted list of key points from file.">
            <a:extLst>
              <a:ext uri="{FF2B5EF4-FFF2-40B4-BE49-F238E27FC236}">
                <a16:creationId xmlns:a16="http://schemas.microsoft.com/office/drawing/2014/main" id="{14BC6B61-ADC9-9727-0BA4-DA122DE38E24}"/>
              </a:ext>
            </a:extLst>
          </p:cNvPr>
          <p:cNvGrpSpPr/>
          <p:nvPr/>
        </p:nvGrpSpPr>
        <p:grpSpPr>
          <a:xfrm>
            <a:off x="3494984" y="2709809"/>
            <a:ext cx="2848900" cy="1248741"/>
            <a:chOff x="3494984" y="2709809"/>
            <a:chExt cx="2848900" cy="1248741"/>
          </a:xfrm>
        </p:grpSpPr>
        <p:sp useBgFill="1">
          <p:nvSpPr>
            <p:cNvPr id="123" name="Rounded Rectangle 1">
              <a:extLst>
                <a:ext uri="{FF2B5EF4-FFF2-40B4-BE49-F238E27FC236}">
                  <a16:creationId xmlns:a16="http://schemas.microsoft.com/office/drawing/2014/main" id="{3241E29E-B4A4-AA73-7FD7-F5052D8D1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494984" y="2709809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645A485-DFB8-A24A-E472-5EABDB06A996}"/>
                </a:ext>
              </a:extLst>
            </p:cNvPr>
            <p:cNvSpPr txBox="1"/>
            <p:nvPr/>
          </p:nvSpPr>
          <p:spPr>
            <a:xfrm>
              <a:off x="3615904" y="2857126"/>
              <a:ext cx="272798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Summarize a document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get right down to business by summarizing long documents and focusing on the relevant sections.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A066137-23E4-2159-4766-D0197F1C16B6}"/>
                </a:ext>
              </a:extLst>
            </p:cNvPr>
            <p:cNvSpPr txBox="1"/>
            <p:nvPr/>
          </p:nvSpPr>
          <p:spPr>
            <a:xfrm>
              <a:off x="5844606" y="3435330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66284BE-AB3D-8E04-A90A-118029D97AFD}"/>
                </a:ext>
              </a:extLst>
            </p:cNvPr>
            <p:cNvSpPr txBox="1"/>
            <p:nvPr/>
          </p:nvSpPr>
          <p:spPr>
            <a:xfrm>
              <a:off x="3847415" y="3422290"/>
              <a:ext cx="174257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Give me a bulleted list of key points from </a:t>
              </a:r>
              <a:r>
                <a:rPr lang="en-US" sz="800" dirty="0">
                  <a:solidFill>
                    <a:schemeClr val="accent6"/>
                  </a:solidFill>
                  <a:latin typeface="Segoe UI"/>
                </a:rPr>
                <a:t>file</a:t>
              </a:r>
            </a:p>
          </p:txBody>
        </p:sp>
        <p:pic>
          <p:nvPicPr>
            <p:cNvPr id="188" name="Graphic 187">
              <a:extLst>
                <a:ext uri="{FF2B5EF4-FFF2-40B4-BE49-F238E27FC236}">
                  <a16:creationId xmlns:a16="http://schemas.microsoft.com/office/drawing/2014/main" id="{E9DF0DDC-1992-9B53-7B27-2BEA8B1A9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0189" y="3451911"/>
              <a:ext cx="163426" cy="16342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B8268FF-4598-1884-C5BA-228A6120FC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958" b="5958"/>
            <a:stretch/>
          </p:blipFill>
          <p:spPr>
            <a:xfrm>
              <a:off x="6023661" y="2794209"/>
              <a:ext cx="244458" cy="215327"/>
            </a:xfrm>
            <a:prstGeom prst="rect">
              <a:avLst/>
            </a:prstGeom>
          </p:spPr>
        </p:pic>
      </p:grpSp>
      <p:grpSp>
        <p:nvGrpSpPr>
          <p:cNvPr id="9" name="Group 8" descr="#5: Tell me about a topic/project – provide insights and analysis from across multiple sources to get up to speed quickly. Example: Tell me what's new about topic organized by emails, chats, and files?">
            <a:extLst>
              <a:ext uri="{FF2B5EF4-FFF2-40B4-BE49-F238E27FC236}">
                <a16:creationId xmlns:a16="http://schemas.microsoft.com/office/drawing/2014/main" id="{6CB4A194-C1C8-DFB4-759B-74D6C1E6FB25}"/>
              </a:ext>
            </a:extLst>
          </p:cNvPr>
          <p:cNvGrpSpPr/>
          <p:nvPr/>
        </p:nvGrpSpPr>
        <p:grpSpPr>
          <a:xfrm>
            <a:off x="512763" y="4158581"/>
            <a:ext cx="2848900" cy="1248741"/>
            <a:chOff x="512763" y="4158581"/>
            <a:chExt cx="2848900" cy="1248741"/>
          </a:xfrm>
        </p:grpSpPr>
        <p:sp useBgFill="1">
          <p:nvSpPr>
            <p:cNvPr id="130" name="Rounded Rectangle 1">
              <a:extLst>
                <a:ext uri="{FF2B5EF4-FFF2-40B4-BE49-F238E27FC236}">
                  <a16:creationId xmlns:a16="http://schemas.microsoft.com/office/drawing/2014/main" id="{20809CEF-4D1A-705A-4609-701559445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12763" y="4158581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5DB80D4-DF6B-A248-9957-0EDBB1E03F99}"/>
                </a:ext>
              </a:extLst>
            </p:cNvPr>
            <p:cNvSpPr txBox="1"/>
            <p:nvPr/>
          </p:nvSpPr>
          <p:spPr>
            <a:xfrm>
              <a:off x="633683" y="4305898"/>
              <a:ext cx="272798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Tell me about a topic/project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provide insights and analysis from across multiple sources to get up to speed quickly.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126F5B1-381D-ECDA-9D70-8439542E4FDF}"/>
                </a:ext>
              </a:extLst>
            </p:cNvPr>
            <p:cNvSpPr txBox="1"/>
            <p:nvPr/>
          </p:nvSpPr>
          <p:spPr>
            <a:xfrm>
              <a:off x="2862385" y="4884102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6F7E441-6D75-03C5-AA0F-06394CAA0130}"/>
                </a:ext>
              </a:extLst>
            </p:cNvPr>
            <p:cNvSpPr txBox="1"/>
            <p:nvPr/>
          </p:nvSpPr>
          <p:spPr>
            <a:xfrm>
              <a:off x="865194" y="4871062"/>
              <a:ext cx="201078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Tell me what's new about </a:t>
              </a:r>
              <a:r>
                <a:rPr lang="en-US" sz="800" dirty="0">
                  <a:solidFill>
                    <a:schemeClr val="accent6"/>
                  </a:solidFill>
                  <a:latin typeface="Segoe UI"/>
                </a:rPr>
                <a:t>topic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organized by emails, chats, and files?</a:t>
              </a:r>
            </a:p>
          </p:txBody>
        </p:sp>
        <p:pic>
          <p:nvPicPr>
            <p:cNvPr id="185" name="Graphic 184">
              <a:extLst>
                <a:ext uri="{FF2B5EF4-FFF2-40B4-BE49-F238E27FC236}">
                  <a16:creationId xmlns:a16="http://schemas.microsoft.com/office/drawing/2014/main" id="{4FC547E2-D931-515D-EA7F-E8A3FD2AA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968" y="4900683"/>
              <a:ext cx="163426" cy="163426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1C11A73-9248-4341-7B07-25594C1986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958" b="5958"/>
            <a:stretch/>
          </p:blipFill>
          <p:spPr>
            <a:xfrm>
              <a:off x="3015294" y="4251034"/>
              <a:ext cx="244458" cy="215327"/>
            </a:xfrm>
            <a:prstGeom prst="rect">
              <a:avLst/>
            </a:prstGeom>
          </p:spPr>
        </p:pic>
      </p:grpSp>
      <p:grpSp>
        <p:nvGrpSpPr>
          <p:cNvPr id="10" name="Group 9" descr="$6: Give me some ideas for … – boost your creativity with ideas for your work such as agendas, product names, social media posts, etc. Example: Suggest 10 compelling taglines based on file.">
            <a:extLst>
              <a:ext uri="{FF2B5EF4-FFF2-40B4-BE49-F238E27FC236}">
                <a16:creationId xmlns:a16="http://schemas.microsoft.com/office/drawing/2014/main" id="{33FA2804-36AE-1472-AA35-4D7CC0B0B75B}"/>
              </a:ext>
            </a:extLst>
          </p:cNvPr>
          <p:cNvGrpSpPr/>
          <p:nvPr/>
        </p:nvGrpSpPr>
        <p:grpSpPr>
          <a:xfrm>
            <a:off x="3494984" y="4158581"/>
            <a:ext cx="2848900" cy="1248741"/>
            <a:chOff x="3494984" y="4158581"/>
            <a:chExt cx="2848900" cy="1248741"/>
          </a:xfrm>
        </p:grpSpPr>
        <p:sp useBgFill="1">
          <p:nvSpPr>
            <p:cNvPr id="137" name="Rounded Rectangle 1">
              <a:extLst>
                <a:ext uri="{FF2B5EF4-FFF2-40B4-BE49-F238E27FC236}">
                  <a16:creationId xmlns:a16="http://schemas.microsoft.com/office/drawing/2014/main" id="{D8B6AE29-5F7E-80D6-7420-85F23AC5A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494984" y="4158581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569749E-7984-0077-5C19-E00422404882}"/>
                </a:ext>
              </a:extLst>
            </p:cNvPr>
            <p:cNvSpPr txBox="1"/>
            <p:nvPr/>
          </p:nvSpPr>
          <p:spPr>
            <a:xfrm>
              <a:off x="3615904" y="4305898"/>
              <a:ext cx="2727980" cy="692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Give me some ideas for …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boost your creativity with ideas for your work such as agendas, product names, social media posts, etc.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B1DEE0C-E343-7F9E-2915-478260B1DD7B}"/>
                </a:ext>
              </a:extLst>
            </p:cNvPr>
            <p:cNvSpPr txBox="1"/>
            <p:nvPr/>
          </p:nvSpPr>
          <p:spPr>
            <a:xfrm>
              <a:off x="5844606" y="4884102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C32FE5B-57AD-18FE-6A09-139E1404F46C}"/>
                </a:ext>
              </a:extLst>
            </p:cNvPr>
            <p:cNvSpPr txBox="1"/>
            <p:nvPr/>
          </p:nvSpPr>
          <p:spPr>
            <a:xfrm>
              <a:off x="3847415" y="4990730"/>
              <a:ext cx="175604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Suggest 10 compelling taglines based on </a:t>
              </a:r>
              <a:r>
                <a:rPr lang="en-US" sz="800" dirty="0">
                  <a:solidFill>
                    <a:schemeClr val="accent6"/>
                  </a:solidFill>
                  <a:latin typeface="Segoe UI"/>
                </a:rPr>
                <a:t>file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  <p:pic>
          <p:nvPicPr>
            <p:cNvPr id="187" name="Graphic 186">
              <a:extLst>
                <a:ext uri="{FF2B5EF4-FFF2-40B4-BE49-F238E27FC236}">
                  <a16:creationId xmlns:a16="http://schemas.microsoft.com/office/drawing/2014/main" id="{9E546EFF-0BAB-5770-26B3-620A01D9C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0189" y="5020351"/>
              <a:ext cx="163426" cy="163426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B964206-99D0-743F-6810-CA0560D03A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958" b="5958"/>
            <a:stretch/>
          </p:blipFill>
          <p:spPr>
            <a:xfrm>
              <a:off x="6023661" y="4251034"/>
              <a:ext cx="244458" cy="215327"/>
            </a:xfrm>
            <a:prstGeom prst="rect">
              <a:avLst/>
            </a:prstGeom>
          </p:spPr>
        </p:pic>
      </p:grpSp>
      <p:grpSp>
        <p:nvGrpSpPr>
          <p:cNvPr id="11" name="Group 10" descr="#7: Help me write … – jumpstart creativity and write and edit like a pro by getting a first draft in seconds. Example: Generate three ways to say [x].">
            <a:extLst>
              <a:ext uri="{FF2B5EF4-FFF2-40B4-BE49-F238E27FC236}">
                <a16:creationId xmlns:a16="http://schemas.microsoft.com/office/drawing/2014/main" id="{0DE5240A-6C41-089F-3BEF-6F0A7EB2D999}"/>
              </a:ext>
            </a:extLst>
          </p:cNvPr>
          <p:cNvGrpSpPr/>
          <p:nvPr/>
        </p:nvGrpSpPr>
        <p:grpSpPr>
          <a:xfrm>
            <a:off x="512763" y="5607353"/>
            <a:ext cx="2848900" cy="1248741"/>
            <a:chOff x="512763" y="5607353"/>
            <a:chExt cx="2848900" cy="1248741"/>
          </a:xfrm>
        </p:grpSpPr>
        <p:sp useBgFill="1">
          <p:nvSpPr>
            <p:cNvPr id="144" name="Rounded Rectangle 1">
              <a:extLst>
                <a:ext uri="{FF2B5EF4-FFF2-40B4-BE49-F238E27FC236}">
                  <a16:creationId xmlns:a16="http://schemas.microsoft.com/office/drawing/2014/main" id="{553A28AA-F89C-404C-91E3-B7EA8C0C4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12763" y="5607353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2C65B69-50E0-C2DE-7ECB-6C8B790CBE1F}"/>
                </a:ext>
              </a:extLst>
            </p:cNvPr>
            <p:cNvSpPr txBox="1"/>
            <p:nvPr/>
          </p:nvSpPr>
          <p:spPr>
            <a:xfrm>
              <a:off x="633683" y="5754670"/>
              <a:ext cx="257168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Help me write …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jumpstart creativity and write and edit like a pro by getting a first draft in seconds. 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21419CAD-DF1B-CDD4-50B8-2536D873FFC8}"/>
                </a:ext>
              </a:extLst>
            </p:cNvPr>
            <p:cNvSpPr txBox="1"/>
            <p:nvPr/>
          </p:nvSpPr>
          <p:spPr>
            <a:xfrm>
              <a:off x="2862385" y="6332874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CD92C81-97A9-531C-748D-622459B70067}"/>
                </a:ext>
              </a:extLst>
            </p:cNvPr>
            <p:cNvSpPr txBox="1"/>
            <p:nvPr/>
          </p:nvSpPr>
          <p:spPr>
            <a:xfrm>
              <a:off x="865194" y="6319834"/>
              <a:ext cx="201078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Generate three ways to say [x] </a:t>
              </a:r>
            </a:p>
          </p:txBody>
        </p:sp>
        <p:pic>
          <p:nvPicPr>
            <p:cNvPr id="189" name="Graphic 188">
              <a:extLst>
                <a:ext uri="{FF2B5EF4-FFF2-40B4-BE49-F238E27FC236}">
                  <a16:creationId xmlns:a16="http://schemas.microsoft.com/office/drawing/2014/main" id="{E89D9B5B-9F75-E19E-131C-F7E4B39CC1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968" y="6349455"/>
              <a:ext cx="163426" cy="163426"/>
            </a:xfrm>
            <a:prstGeom prst="rect">
              <a:avLst/>
            </a:prstGeom>
          </p:spPr>
        </p:pic>
        <p:pic>
          <p:nvPicPr>
            <p:cNvPr id="2" name="Picture 1" descr="A blue square with white letter on it&#10;&#10;Description automatically generated">
              <a:extLst>
                <a:ext uri="{FF2B5EF4-FFF2-40B4-BE49-F238E27FC236}">
                  <a16:creationId xmlns:a16="http://schemas.microsoft.com/office/drawing/2014/main" id="{2A3BBAB0-3285-D513-E879-A9D306BA0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767" y="5707277"/>
              <a:ext cx="231512" cy="215433"/>
            </a:xfrm>
            <a:prstGeom prst="rect">
              <a:avLst/>
            </a:prstGeom>
          </p:spPr>
        </p:pic>
      </p:grpSp>
      <p:grpSp>
        <p:nvGrpSpPr>
          <p:cNvPr id="12" name="Group 11" descr="#8: What did they say … – when you vaguely remember someone mentioning a topic, have Copilot do the research. Example: What did person say about topic?">
            <a:extLst>
              <a:ext uri="{FF2B5EF4-FFF2-40B4-BE49-F238E27FC236}">
                <a16:creationId xmlns:a16="http://schemas.microsoft.com/office/drawing/2014/main" id="{2A19691F-7970-93A2-DEE9-84C66E000D67}"/>
              </a:ext>
            </a:extLst>
          </p:cNvPr>
          <p:cNvGrpSpPr/>
          <p:nvPr/>
        </p:nvGrpSpPr>
        <p:grpSpPr>
          <a:xfrm>
            <a:off x="3494984" y="5607353"/>
            <a:ext cx="2848900" cy="1248741"/>
            <a:chOff x="3494984" y="5607353"/>
            <a:chExt cx="2848900" cy="1248741"/>
          </a:xfrm>
        </p:grpSpPr>
        <p:sp useBgFill="1">
          <p:nvSpPr>
            <p:cNvPr id="151" name="Rounded Rectangle 1">
              <a:extLst>
                <a:ext uri="{FF2B5EF4-FFF2-40B4-BE49-F238E27FC236}">
                  <a16:creationId xmlns:a16="http://schemas.microsoft.com/office/drawing/2014/main" id="{F6CA68A2-0BCA-15D4-0E6E-6E115FF05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494984" y="5607353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6DEC5CD-DEFE-6103-1AEC-021FF59F5E34}"/>
                </a:ext>
              </a:extLst>
            </p:cNvPr>
            <p:cNvSpPr txBox="1"/>
            <p:nvPr/>
          </p:nvSpPr>
          <p:spPr>
            <a:xfrm>
              <a:off x="3615904" y="5754670"/>
              <a:ext cx="272798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What did they say … 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when you vaguely remember someone mentioning a topic, have Copilot do the research.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0DD3010-4F51-B076-DD04-CC30BB8FB76F}"/>
                </a:ext>
              </a:extLst>
            </p:cNvPr>
            <p:cNvSpPr txBox="1"/>
            <p:nvPr/>
          </p:nvSpPr>
          <p:spPr>
            <a:xfrm>
              <a:off x="5844606" y="6332874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4B2432E-82F9-FBFA-550E-5DA5C5A0AE64}"/>
                </a:ext>
              </a:extLst>
            </p:cNvPr>
            <p:cNvSpPr txBox="1"/>
            <p:nvPr/>
          </p:nvSpPr>
          <p:spPr>
            <a:xfrm>
              <a:off x="3847415" y="6319834"/>
              <a:ext cx="201078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What did </a:t>
              </a:r>
              <a:r>
                <a:rPr lang="en-US" sz="800" dirty="0">
                  <a:solidFill>
                    <a:schemeClr val="accent6"/>
                  </a:solidFill>
                  <a:latin typeface="Segoe UI"/>
                </a:rPr>
                <a:t>person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say </a:t>
              </a: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about </a:t>
              </a:r>
              <a:r>
                <a:rPr lang="en-US" sz="800" dirty="0">
                  <a:solidFill>
                    <a:schemeClr val="accent6"/>
                  </a:solidFill>
                  <a:latin typeface="Segoe UI"/>
                </a:rPr>
                <a:t>topic</a:t>
              </a:r>
            </a:p>
          </p:txBody>
        </p:sp>
        <p:pic>
          <p:nvPicPr>
            <p:cNvPr id="191" name="Graphic 190">
              <a:extLst>
                <a:ext uri="{FF2B5EF4-FFF2-40B4-BE49-F238E27FC236}">
                  <a16:creationId xmlns:a16="http://schemas.microsoft.com/office/drawing/2014/main" id="{D0692846-F2D0-A2A2-04D4-441DA08E2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0189" y="6349455"/>
              <a:ext cx="163426" cy="163426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693415DE-1B14-FA17-3EF9-82BB01CD8C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958" b="5958"/>
            <a:stretch/>
          </p:blipFill>
          <p:spPr>
            <a:xfrm>
              <a:off x="6023661" y="5701665"/>
              <a:ext cx="244458" cy="215327"/>
            </a:xfrm>
            <a:prstGeom prst="rect">
              <a:avLst/>
            </a:prstGeom>
          </p:spPr>
        </p:pic>
      </p:grpSp>
      <p:grpSp>
        <p:nvGrpSpPr>
          <p:cNvPr id="13" name="Group 12" descr="#9: Revise this content – when you’ve got a rough draft of an idea, turn it into usable text and then vary the length and tone. Example: Rewrite with Copilot.">
            <a:extLst>
              <a:ext uri="{FF2B5EF4-FFF2-40B4-BE49-F238E27FC236}">
                <a16:creationId xmlns:a16="http://schemas.microsoft.com/office/drawing/2014/main" id="{4EC5E3D5-5603-6B1C-68EB-0E630F35AC28}"/>
              </a:ext>
            </a:extLst>
          </p:cNvPr>
          <p:cNvGrpSpPr/>
          <p:nvPr/>
        </p:nvGrpSpPr>
        <p:grpSpPr>
          <a:xfrm>
            <a:off x="512763" y="7056127"/>
            <a:ext cx="2916236" cy="1248741"/>
            <a:chOff x="512763" y="7056127"/>
            <a:chExt cx="2916236" cy="1248741"/>
          </a:xfrm>
        </p:grpSpPr>
        <p:sp useBgFill="1">
          <p:nvSpPr>
            <p:cNvPr id="158" name="Rounded Rectangle 1">
              <a:extLst>
                <a:ext uri="{FF2B5EF4-FFF2-40B4-BE49-F238E27FC236}">
                  <a16:creationId xmlns:a16="http://schemas.microsoft.com/office/drawing/2014/main" id="{22A20E58-1BA5-C67C-776F-96F6799FF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12763" y="7056127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E1D7646F-72F9-260E-8ED3-84F80A88A56C}"/>
                </a:ext>
              </a:extLst>
            </p:cNvPr>
            <p:cNvSpPr txBox="1"/>
            <p:nvPr/>
          </p:nvSpPr>
          <p:spPr>
            <a:xfrm>
              <a:off x="633682" y="7203444"/>
              <a:ext cx="279531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Revise this content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when you’ve got a rough draft of an idea, turn it into usable text and then vary the length and tone.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4575E9D-8B66-D53B-5E94-07A9AE4E84A5}"/>
                </a:ext>
              </a:extLst>
            </p:cNvPr>
            <p:cNvSpPr txBox="1"/>
            <p:nvPr/>
          </p:nvSpPr>
          <p:spPr>
            <a:xfrm>
              <a:off x="2862385" y="7781648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9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B1573E9-68AA-AD8D-8AB0-C93AB528EA12}"/>
                </a:ext>
              </a:extLst>
            </p:cNvPr>
            <p:cNvSpPr txBox="1"/>
            <p:nvPr/>
          </p:nvSpPr>
          <p:spPr>
            <a:xfrm>
              <a:off x="865194" y="7768608"/>
              <a:ext cx="201078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Rewrite with Copilot </a:t>
              </a: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90" name="Graphic 189">
              <a:extLst>
                <a:ext uri="{FF2B5EF4-FFF2-40B4-BE49-F238E27FC236}">
                  <a16:creationId xmlns:a16="http://schemas.microsoft.com/office/drawing/2014/main" id="{759A0A45-FEB7-5908-DB74-82C3D124F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7968" y="7798229"/>
              <a:ext cx="163426" cy="163426"/>
            </a:xfrm>
            <a:prstGeom prst="rect">
              <a:avLst/>
            </a:prstGeom>
          </p:spPr>
        </p:pic>
        <p:pic>
          <p:nvPicPr>
            <p:cNvPr id="86" name="Picture 85" descr="A blue square with white letter on it&#10;&#10;Description automatically generated">
              <a:extLst>
                <a:ext uri="{FF2B5EF4-FFF2-40B4-BE49-F238E27FC236}">
                  <a16:creationId xmlns:a16="http://schemas.microsoft.com/office/drawing/2014/main" id="{18906AFB-1247-4C46-D6D3-5D259266C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767" y="7158008"/>
              <a:ext cx="231512" cy="215433"/>
            </a:xfrm>
            <a:prstGeom prst="rect">
              <a:avLst/>
            </a:prstGeom>
          </p:spPr>
        </p:pic>
      </p:grpSp>
      <p:grpSp>
        <p:nvGrpSpPr>
          <p:cNvPr id="14" name="Group 13" descr="#10: Translate a message – with business becoming increasingly international, it’s important to be able to read or write messages in other languages. Example: Translate the following text into French.">
            <a:extLst>
              <a:ext uri="{FF2B5EF4-FFF2-40B4-BE49-F238E27FC236}">
                <a16:creationId xmlns:a16="http://schemas.microsoft.com/office/drawing/2014/main" id="{65D73CEC-4E56-DE37-2ED1-04B0AB500340}"/>
              </a:ext>
            </a:extLst>
          </p:cNvPr>
          <p:cNvGrpSpPr/>
          <p:nvPr/>
        </p:nvGrpSpPr>
        <p:grpSpPr>
          <a:xfrm>
            <a:off x="3494984" y="7056127"/>
            <a:ext cx="2848900" cy="1248741"/>
            <a:chOff x="3494984" y="7056127"/>
            <a:chExt cx="2848900" cy="1248741"/>
          </a:xfrm>
        </p:grpSpPr>
        <p:sp useBgFill="1">
          <p:nvSpPr>
            <p:cNvPr id="165" name="Rounded Rectangle 1">
              <a:extLst>
                <a:ext uri="{FF2B5EF4-FFF2-40B4-BE49-F238E27FC236}">
                  <a16:creationId xmlns:a16="http://schemas.microsoft.com/office/drawing/2014/main" id="{19C8D3AC-BDC6-9B2B-7DEE-07F785BEEB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494984" y="7056127"/>
              <a:ext cx="2848900" cy="1248741"/>
            </a:xfrm>
            <a:prstGeom prst="roundRect">
              <a:avLst>
                <a:gd name="adj" fmla="val 2901"/>
              </a:avLst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63500" dist="127000" dir="2700000" algn="tl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chemeClr val="tx1"/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6909F0D-9116-50DA-E4FA-4FDE298DAE36}"/>
                </a:ext>
              </a:extLst>
            </p:cNvPr>
            <p:cNvSpPr txBox="1"/>
            <p:nvPr/>
          </p:nvSpPr>
          <p:spPr>
            <a:xfrm>
              <a:off x="3615904" y="7203444"/>
              <a:ext cx="2376819" cy="692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Translate a message</a:t>
              </a:r>
              <a:br>
                <a: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– with business becoming increasingly international, it’s important to be able to read or write messages in other languages. 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0F98F58-F17F-28B4-C6D4-C06F6C9D6CE6}"/>
                </a:ext>
              </a:extLst>
            </p:cNvPr>
            <p:cNvSpPr txBox="1"/>
            <p:nvPr/>
          </p:nvSpPr>
          <p:spPr>
            <a:xfrm>
              <a:off x="5637818" y="7781648"/>
              <a:ext cx="5982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>
                      <a:lumMod val="75000"/>
                      <a:alpha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9F5131F-5907-7773-F686-19277EF46190}"/>
                </a:ext>
              </a:extLst>
            </p:cNvPr>
            <p:cNvSpPr txBox="1"/>
            <p:nvPr/>
          </p:nvSpPr>
          <p:spPr>
            <a:xfrm>
              <a:off x="3847415" y="7882181"/>
              <a:ext cx="153616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Translate the following text into French: </a:t>
              </a:r>
            </a:p>
          </p:txBody>
        </p:sp>
        <p:pic>
          <p:nvPicPr>
            <p:cNvPr id="192" name="Graphic 191">
              <a:extLst>
                <a:ext uri="{FF2B5EF4-FFF2-40B4-BE49-F238E27FC236}">
                  <a16:creationId xmlns:a16="http://schemas.microsoft.com/office/drawing/2014/main" id="{B0A58D7D-7409-0C75-F4B8-8697980B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0189" y="7911802"/>
              <a:ext cx="163426" cy="163426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83FF1A48-6F20-631A-4440-87F84A9B3F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958" b="5958"/>
            <a:stretch/>
          </p:blipFill>
          <p:spPr>
            <a:xfrm>
              <a:off x="6023661" y="7158008"/>
              <a:ext cx="244458" cy="215327"/>
            </a:xfrm>
            <a:prstGeom prst="rect">
              <a:avLst/>
            </a:prstGeom>
          </p:spPr>
        </p:pic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3DEC6A09-052E-54AA-30C1-DE3183386AF5}"/>
              </a:ext>
            </a:extLst>
          </p:cNvPr>
          <p:cNvSpPr txBox="1"/>
          <p:nvPr/>
        </p:nvSpPr>
        <p:spPr>
          <a:xfrm>
            <a:off x="916786" y="8511768"/>
            <a:ext cx="507593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For more prompts, visit Copilot Lab at: </a:t>
            </a:r>
            <a:r>
              <a:rPr lang="en-US" sz="2000" baseline="30000" dirty="0">
                <a:solidFill>
                  <a:schemeClr val="accent6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aka.ms/CopilotLab</a:t>
            </a:r>
            <a:endParaRPr lang="en-US" sz="2000" baseline="30000" dirty="0">
              <a:solidFill>
                <a:schemeClr val="accent6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3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C4B4E3"/>
      </a:accent1>
      <a:accent2>
        <a:srgbClr val="8660C4"/>
      </a:accent2>
      <a:accent3>
        <a:srgbClr val="453568"/>
      </a:accent3>
      <a:accent4>
        <a:srgbClr val="0077D3"/>
      </a:accent4>
      <a:accent5>
        <a:srgbClr val="2A446F"/>
      </a:accent5>
      <a:accent6>
        <a:srgbClr val="BF3AC4"/>
      </a:accent6>
      <a:hlink>
        <a:srgbClr val="0078D3"/>
      </a:hlink>
      <a:folHlink>
        <a:srgbClr val="8760C4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324d2b90-11f2-4fdf-990a-54fa46247cf8">
      <Terms xmlns="http://schemas.microsoft.com/office/infopath/2007/PartnerControls"/>
    </lcf76f155ced4ddcb4097134ff3c332f>
    <TaxCatchAll xmlns="b817b00b-f121-400f-976b-40959b1c7d14" xsi:nil="true"/>
    <MCpostdate xmlns="324d2b90-11f2-4fdf-990a-54fa46247cf8" xsi:nil="true"/>
    <Recipients xmlns="324d2b90-11f2-4fdf-990a-54fa46247cf8" xsi:nil="true"/>
    <MCpostID xmlns="324d2b90-11f2-4fdf-990a-54fa46247cf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B4D63BEF6CE74A98DE71B79A4EFA2E" ma:contentTypeVersion="19" ma:contentTypeDescription="Create a new document." ma:contentTypeScope="" ma:versionID="5aadf01704b9abe3a5dd09e02dc858b7">
  <xsd:schema xmlns:xsd="http://www.w3.org/2001/XMLSchema" xmlns:xs="http://www.w3.org/2001/XMLSchema" xmlns:p="http://schemas.microsoft.com/office/2006/metadata/properties" xmlns:ns1="http://schemas.microsoft.com/sharepoint/v3" xmlns:ns2="324d2b90-11f2-4fdf-990a-54fa46247cf8" xmlns:ns3="b817b00b-f121-400f-976b-40959b1c7d14" targetNamespace="http://schemas.microsoft.com/office/2006/metadata/properties" ma:root="true" ma:fieldsID="1d896cbaba30812cad4c981f5db86b71" ns1:_="" ns2:_="" ns3:_="">
    <xsd:import namespace="http://schemas.microsoft.com/sharepoint/v3"/>
    <xsd:import namespace="324d2b90-11f2-4fdf-990a-54fa46247cf8"/>
    <xsd:import namespace="b817b00b-f121-400f-976b-40959b1c7d1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CpostID" minOccurs="0"/>
                <xsd:element ref="ns2:MCpostdate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d2b90-11f2-4fdf-990a-54fa46247cf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CpostID" ma:index="24" nillable="true" ma:displayName="MC post ID" ma:format="Dropdown" ma:internalName="MCpostID">
      <xsd:simpleType>
        <xsd:restriction base="dms:Text">
          <xsd:maxLength value="255"/>
        </xsd:restriction>
      </xsd:simpleType>
    </xsd:element>
    <xsd:element name="MCpostdate" ma:index="25" nillable="true" ma:displayName="MC post date " ma:format="Dropdown" ma:internalName="MCpostdate">
      <xsd:simpleType>
        <xsd:restriction base="dms:Text">
          <xsd:maxLength value="255"/>
        </xsd:restriction>
      </xsd:simpleType>
    </xsd:element>
    <xsd:element name="Recipients" ma:index="26" nillable="true" ma:displayName="Recipients " ma:format="Dropdown" ma:internalName="Recipi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7b00b-f121-400f-976b-40959b1c7d1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2642221-0cbc-45a0-a534-f2e154e1d76e}" ma:internalName="TaxCatchAll" ma:showField="CatchAllData" ma:web="b817b00b-f121-400f-976b-40959b1c7d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F6AA9C-034F-4E8D-B521-A23BF6012E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0AFBFB-766D-46FD-8887-4C2D53F1EBEE}">
  <ds:schemaRefs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817b00b-f121-400f-976b-40959b1c7d14"/>
    <ds:schemaRef ds:uri="324d2b90-11f2-4fdf-990a-54fa46247cf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6EFAF4F-7ADB-4652-8006-83A34842E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4d2b90-11f2-4fdf-990a-54fa46247cf8"/>
    <ds:schemaRef ds:uri="b817b00b-f121-400f-976b-40959b1c7d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368</Words>
  <Application>Microsoft Office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Cynthia.Johnson@microsoft.com;karuanag@microsoft.com;jhwang@microsoft.com</dc:creator>
  <cp:lastModifiedBy>Jessie Hwang</cp:lastModifiedBy>
  <cp:revision>2</cp:revision>
  <dcterms:created xsi:type="dcterms:W3CDTF">2024-03-04T19:21:23Z</dcterms:created>
  <dcterms:modified xsi:type="dcterms:W3CDTF">2024-03-06T03:50:53Z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0x010100CAB4D63BEF6CE74A98DE71B79A4EFA2E</vt:lpwstr>
  </property>
  <property fmtid="{D5CDD505-2E9C-101B-9397-08002B2CF9AE}" pid="3" name="MediaServiceImageTags">
    <vt:lpwstr/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etDate">
    <vt:lpwstr>2024-03-05T15:06:00Z</vt:lpwstr>
  </property>
  <property fmtid="{D5CDD505-2E9C-101B-9397-08002B2CF9AE}" pid="6" name="MSIP_Label_f42aa342-8706-4288-bd11-ebb85995028c_Method">
    <vt:lpwstr>Standard</vt:lpwstr>
  </property>
  <property fmtid="{D5CDD505-2E9C-101B-9397-08002B2CF9AE}" pid="7" name="MSIP_Label_f42aa342-8706-4288-bd11-ebb85995028c_Name">
    <vt:lpwstr>Internal</vt:lpwstr>
  </property>
  <property fmtid="{D5CDD505-2E9C-101B-9397-08002B2CF9AE}" pid="8" name="MSIP_Label_f42aa342-8706-4288-bd11-ebb85995028c_SiteId">
    <vt:lpwstr>72f988bf-86f1-41af-91ab-2d7cd011db47</vt:lpwstr>
  </property>
  <property fmtid="{D5CDD505-2E9C-101B-9397-08002B2CF9AE}" pid="9" name="MSIP_Label_f42aa342-8706-4288-bd11-ebb85995028c_ActionId">
    <vt:lpwstr>f8d27cc5-7b9e-46d3-bf4a-cbafa6e468fd</vt:lpwstr>
  </property>
  <property fmtid="{D5CDD505-2E9C-101B-9397-08002B2CF9AE}" pid="10" name="MSIP_Label_f42aa342-8706-4288-bd11-ebb85995028c_ContentBits">
    <vt:lpwstr>0</vt:lpwstr>
  </property>
</Properties>
</file>